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title"/>
          </p:nvPr>
        </p:nvSpPr>
        <p:spPr>
          <a:xfrm>
            <a:off x="3003329" y="2579029"/>
            <a:ext cx="5856893" cy="1325564"/>
          </a:xfrm>
          <a:prstGeom prst="rect">
            <a:avLst/>
          </a:prstGeom>
        </p:spPr>
        <p:txBody>
          <a:bodyPr/>
          <a:lstStyle/>
          <a:p>
            <a:pPr algn="ctr" defTabSz="365759">
              <a:defRPr sz="2100"/>
            </a:pPr>
            <a:r>
              <a:t>Individual Exploration 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shot 2022-12-27 at 3.57.39 PM.png" descr="Screenshot 2022-12-27 at 3.57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939" y="295671"/>
            <a:ext cx="5370547" cy="3300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Screenshot 2022-12-27 at 3.57.45 PM.png" descr="Screenshot 2022-12-27 at 3.57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2285" y="237721"/>
            <a:ext cx="5504712" cy="3416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creenshot 2022-12-27 at 3.57.51 PM.png" descr="Screenshot 2022-12-27 at 3.57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3933" y="3651413"/>
            <a:ext cx="4974727" cy="3194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Screenshot 2022-12-27 at 3.57.55 PM.png" descr="Screenshot 2022-12-27 at 3.57.5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66503" y="3651413"/>
            <a:ext cx="5116276" cy="3194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/>
          <p:nvPr>
            <p:ph type="title"/>
          </p:nvPr>
        </p:nvSpPr>
        <p:spPr>
          <a:xfrm>
            <a:off x="3591911" y="1965432"/>
            <a:ext cx="4826876" cy="2258249"/>
          </a:xfrm>
          <a:prstGeom prst="rect">
            <a:avLst/>
          </a:prstGeom>
        </p:spPr>
        <p:txBody>
          <a:bodyPr/>
          <a:lstStyle/>
          <a:p>
            <a:pPr algn="ctr" defTabSz="707288">
              <a:defRPr sz="3825"/>
            </a:pPr>
            <a:r>
              <a:t>Similarity to the Best</a:t>
            </a:r>
            <a:br/>
            <a:r>
              <a:t>vs </a:t>
            </a:r>
            <a:br/>
            <a:r>
              <a:t>Performance Distance ( Lagged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089" y="220718"/>
            <a:ext cx="4411314" cy="3106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7363" y="224108"/>
            <a:ext cx="4311155" cy="3099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9980" y="3472324"/>
            <a:ext cx="4075753" cy="2848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18" descr="Picture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23535" y="3429000"/>
            <a:ext cx="4281659" cy="3032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743" y="285226"/>
            <a:ext cx="4467104" cy="3073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9520" y="248439"/>
            <a:ext cx="4796444" cy="310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6743" y="3499661"/>
            <a:ext cx="4467104" cy="3044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38523" y="3499661"/>
            <a:ext cx="4656106" cy="3152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112" y="369114"/>
            <a:ext cx="4578349" cy="2913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4540" y="455054"/>
            <a:ext cx="4463829" cy="2827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4986" y="3499720"/>
            <a:ext cx="4342476" cy="2742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62872" y="3499720"/>
            <a:ext cx="4209513" cy="2646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825" y="478172"/>
            <a:ext cx="4540207" cy="321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5861" y="478172"/>
            <a:ext cx="4540206" cy="3163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3825" y="3642061"/>
            <a:ext cx="4282582" cy="2975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04674" y="3653956"/>
            <a:ext cx="4282581" cy="2951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/>
          <p:nvPr>
            <p:ph type="title"/>
          </p:nvPr>
        </p:nvSpPr>
        <p:spPr>
          <a:xfrm>
            <a:off x="3591911" y="1965432"/>
            <a:ext cx="4826876" cy="2258249"/>
          </a:xfrm>
          <a:prstGeom prst="rect">
            <a:avLst/>
          </a:prstGeom>
        </p:spPr>
        <p:txBody>
          <a:bodyPr/>
          <a:lstStyle/>
          <a:p>
            <a:pPr algn="ctr" defTabSz="832103">
              <a:defRPr sz="5000"/>
            </a:pPr>
            <a:r>
              <a:t>Relational Novelty </a:t>
            </a:r>
            <a:br/>
            <a:r>
              <a:t>vs </a:t>
            </a:r>
            <a:br/>
            <a:r>
              <a:t>Total Score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8539" y="316091"/>
            <a:ext cx="4557461" cy="3020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316091"/>
            <a:ext cx="4357831" cy="3020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8539" y="3336976"/>
            <a:ext cx="4429408" cy="320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6000" y="3336976"/>
            <a:ext cx="4223657" cy="3030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623837"/>
            <a:ext cx="4040468" cy="5887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7782" y="519631"/>
            <a:ext cx="4161435" cy="6095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98249" y="519630"/>
            <a:ext cx="4155468" cy="6095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89" y="830178"/>
            <a:ext cx="4017022" cy="5793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9945" y="830178"/>
            <a:ext cx="4093947" cy="5931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01328" y="968540"/>
            <a:ext cx="3942150" cy="5654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062" y="172995"/>
            <a:ext cx="4590063" cy="3256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172995"/>
            <a:ext cx="5132174" cy="3563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1748" y="3487527"/>
            <a:ext cx="4711209" cy="3197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6000" y="3487527"/>
            <a:ext cx="4802660" cy="3398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6883"/>
            <a:ext cx="4448832" cy="6521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0523" y="274072"/>
            <a:ext cx="4552984" cy="6583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54119" y="451183"/>
            <a:ext cx="4437881" cy="6292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2474" y="533400"/>
            <a:ext cx="4213979" cy="5983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171" y="533400"/>
            <a:ext cx="4098348" cy="589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3025" y="533400"/>
            <a:ext cx="4151574" cy="589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/>
          <p:nvPr>
            <p:ph type="ctrTitle"/>
          </p:nvPr>
        </p:nvSpPr>
        <p:spPr>
          <a:xfrm>
            <a:off x="1524000" y="1122362"/>
            <a:ext cx="9550400" cy="4389438"/>
          </a:xfrm>
          <a:prstGeom prst="rect">
            <a:avLst/>
          </a:prstGeom>
        </p:spPr>
        <p:txBody>
          <a:bodyPr/>
          <a:lstStyle/>
          <a:p>
            <a:pPr/>
            <a:r>
              <a:t>Relational Novelty vs </a:t>
            </a:r>
            <a:br/>
            <a:r>
              <a:t>Performance Distance to the Best ( Lagged ) </a:t>
            </a:r>
            <a:br/>
            <a:r>
              <a:t>Similarity to the best as color gradient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176092"/>
            <a:ext cx="9537700" cy="361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3503877"/>
            <a:ext cx="9537700" cy="3354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7050" y="3329749"/>
            <a:ext cx="8597900" cy="3083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7699" y="445165"/>
            <a:ext cx="8329522" cy="2983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237179"/>
            <a:ext cx="8966200" cy="3191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3400" y="3233809"/>
            <a:ext cx="8470900" cy="3077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208378"/>
            <a:ext cx="8712200" cy="3123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8600" y="3525725"/>
            <a:ext cx="8610600" cy="31022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2660" y="416714"/>
            <a:ext cx="9239640" cy="3210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8800" y="3626860"/>
            <a:ext cx="8953500" cy="3179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27796"/>
            <a:ext cx="9296400" cy="3407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3429000"/>
            <a:ext cx="9448800" cy="3345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1800" y="460237"/>
            <a:ext cx="9156700" cy="3295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4350" y="3755899"/>
            <a:ext cx="8623300" cy="3096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539" y="0"/>
            <a:ext cx="514646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5536" y="0"/>
            <a:ext cx="5414213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9631" y="3740067"/>
            <a:ext cx="4316837" cy="2859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95534" y="3740067"/>
            <a:ext cx="4662617" cy="3045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200" y="93433"/>
            <a:ext cx="9906000" cy="3456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8450" y="3550163"/>
            <a:ext cx="8769350" cy="3158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"/>
          <p:cNvSpPr txBox="1"/>
          <p:nvPr/>
        </p:nvSpPr>
        <p:spPr>
          <a:xfrm>
            <a:off x="1796047" y="1843949"/>
            <a:ext cx="8013033" cy="309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000"/>
            </a:pPr>
            <a:r>
              <a:t>Individual Exploration</a:t>
            </a:r>
          </a:p>
          <a:p>
            <a:pPr algn="ctr">
              <a:defRPr sz="4000"/>
            </a:pPr>
            <a:r>
              <a:t>vs </a:t>
            </a:r>
            <a:br/>
            <a:r>
              <a:t>Performance Distance </a:t>
            </a:r>
          </a:p>
          <a:p>
            <a:pPr algn="ctr">
              <a:defRPr sz="4000"/>
            </a:pPr>
            <a:r>
              <a:t>to the Best ( Lagged ) </a:t>
            </a:r>
            <a:br/>
            <a:r>
              <a:t>Similarity to the best as color gradient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6689" y="112744"/>
            <a:ext cx="5921811" cy="3277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7570" y="3467660"/>
            <a:ext cx="6108701" cy="3412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4838" y="238575"/>
            <a:ext cx="5649763" cy="331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7400" y="3549074"/>
            <a:ext cx="5388877" cy="3085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8379" y="332553"/>
            <a:ext cx="5680322" cy="3282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1108" y="3614787"/>
            <a:ext cx="5214370" cy="3065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9064" y="252931"/>
            <a:ext cx="5919136" cy="338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4150" y="3638929"/>
            <a:ext cx="5187950" cy="308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4340" y="381000"/>
            <a:ext cx="5665520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9550" y="3763755"/>
            <a:ext cx="5340350" cy="3094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9250" y="228037"/>
            <a:ext cx="5772150" cy="3425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9250" y="3749538"/>
            <a:ext cx="5295900" cy="3108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5597" y="154948"/>
            <a:ext cx="5883266" cy="3443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3135" y="3451549"/>
            <a:ext cx="5755729" cy="3406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9876" y="0"/>
            <a:ext cx="5747224" cy="3340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6576" y="3340420"/>
            <a:ext cx="5747224" cy="3405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618" y="135923"/>
            <a:ext cx="5815442" cy="342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5177" y="204785"/>
            <a:ext cx="5413741" cy="3291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618" y="3564923"/>
            <a:ext cx="5279982" cy="3247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5177" y="3619355"/>
            <a:ext cx="4856894" cy="3102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4455" y="-24501"/>
            <a:ext cx="7772401" cy="345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4455" y="3096260"/>
            <a:ext cx="7772401" cy="3672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295" y="43016"/>
            <a:ext cx="7412737" cy="3209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7295" y="3252654"/>
            <a:ext cx="7772401" cy="3423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8700" y="0"/>
            <a:ext cx="6819900" cy="3317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9950" y="3376817"/>
            <a:ext cx="6978650" cy="3399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0" y="3421812"/>
            <a:ext cx="6578600" cy="3384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3600" y="51938"/>
            <a:ext cx="6578600" cy="3377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Box 2"/>
          <p:cNvSpPr txBox="1"/>
          <p:nvPr/>
        </p:nvSpPr>
        <p:spPr>
          <a:xfrm>
            <a:off x="3093720" y="2690335"/>
            <a:ext cx="6505073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Multidimensional </a:t>
            </a:r>
          </a:p>
          <a:p>
            <a:pPr algn="ctr"/>
            <a:r>
              <a:t>Scaling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750" y="527050"/>
            <a:ext cx="5073650" cy="2917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7250" y="631129"/>
            <a:ext cx="5073650" cy="2917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0" y="3548667"/>
            <a:ext cx="5238750" cy="2952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76948" y="3884690"/>
            <a:ext cx="4794253" cy="2616863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Box 17"/>
          <p:cNvSpPr txBox="1"/>
          <p:nvPr/>
        </p:nvSpPr>
        <p:spPr>
          <a:xfrm>
            <a:off x="635000" y="76912"/>
            <a:ext cx="3663535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Full Transparency</a:t>
            </a:r>
          </a:p>
        </p:txBody>
      </p:sp>
      <p:sp>
        <p:nvSpPr>
          <p:cNvPr id="254" name="Straight Arrow Connector 2"/>
          <p:cNvSpPr/>
          <p:nvPr/>
        </p:nvSpPr>
        <p:spPr>
          <a:xfrm flipH="1">
            <a:off x="9403199" y="4154399"/>
            <a:ext cx="691201" cy="151920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5" name="Straight Arrow Connector 4"/>
          <p:cNvSpPr/>
          <p:nvPr/>
        </p:nvSpPr>
        <p:spPr>
          <a:xfrm>
            <a:off x="10094400" y="4154399"/>
            <a:ext cx="1" cy="151920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6" name="Straight Arrow Connector 6"/>
          <p:cNvSpPr/>
          <p:nvPr/>
        </p:nvSpPr>
        <p:spPr>
          <a:xfrm>
            <a:off x="9403199" y="5673599"/>
            <a:ext cx="741601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 Placeholder 2"/>
          <p:cNvSpPr txBox="1"/>
          <p:nvPr>
            <p:ph type="body" sz="quarter" idx="1"/>
          </p:nvPr>
        </p:nvSpPr>
        <p:spPr>
          <a:xfrm>
            <a:off x="406400" y="212725"/>
            <a:ext cx="4064000" cy="6000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Solution Transparency</a:t>
            </a:r>
          </a:p>
        </p:txBody>
      </p:sp>
      <p:pic>
        <p:nvPicPr>
          <p:cNvPr id="25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" y="920750"/>
            <a:ext cx="4438652" cy="2508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9300" y="920750"/>
            <a:ext cx="4838700" cy="2677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539" y="3782869"/>
            <a:ext cx="4304362" cy="2508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18200" y="3773292"/>
            <a:ext cx="4838700" cy="2791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/>
          <p:nvPr>
            <p:ph type="title"/>
          </p:nvPr>
        </p:nvSpPr>
        <p:spPr>
          <a:xfrm>
            <a:off x="292100" y="33572"/>
            <a:ext cx="6375400" cy="930276"/>
          </a:xfrm>
          <a:prstGeom prst="rect">
            <a:avLst/>
          </a:prstGeom>
        </p:spPr>
        <p:txBody>
          <a:bodyPr/>
          <a:lstStyle/>
          <a:p>
            <a:pPr/>
            <a:r>
              <a:t>Performance Transparency</a:t>
            </a:r>
          </a:p>
        </p:txBody>
      </p:sp>
      <p:pic>
        <p:nvPicPr>
          <p:cNvPr id="26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950" y="1038994"/>
            <a:ext cx="4911603" cy="2974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913795"/>
            <a:ext cx="5207000" cy="3099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3144" y="3947080"/>
            <a:ext cx="4433756" cy="2595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6000" y="3947080"/>
            <a:ext cx="4911603" cy="2842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/>
          <p:nvPr>
            <p:ph type="title"/>
          </p:nvPr>
        </p:nvSpPr>
        <p:spPr>
          <a:xfrm>
            <a:off x="355600" y="212725"/>
            <a:ext cx="4064000" cy="1082675"/>
          </a:xfrm>
          <a:prstGeom prst="rect">
            <a:avLst/>
          </a:prstGeom>
        </p:spPr>
        <p:txBody>
          <a:bodyPr/>
          <a:lstStyle/>
          <a:p>
            <a:pPr/>
            <a:r>
              <a:t>No Transparency</a:t>
            </a:r>
          </a:p>
        </p:txBody>
      </p:sp>
      <p:pic>
        <p:nvPicPr>
          <p:cNvPr id="27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3481" y="1295400"/>
            <a:ext cx="4802519" cy="2803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8638" y="475807"/>
            <a:ext cx="5627762" cy="3130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3479" y="3999819"/>
            <a:ext cx="4802520" cy="2645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2938" y="3606800"/>
            <a:ext cx="5772151" cy="3141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creenshot 2023-01-02 at 9.24.17 PM.png" descr="Screenshot 2023-01-02 at 9.24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2155" y="279400"/>
            <a:ext cx="6647690" cy="2769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creenshot 2023-01-02 at 9.24.23 PM.png" descr="Screenshot 2023-01-02 at 9.24.2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6699" y="3539847"/>
            <a:ext cx="6647690" cy="2819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904" y="0"/>
            <a:ext cx="5430754" cy="376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7610" y="0"/>
            <a:ext cx="5317076" cy="358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3317" y="3681952"/>
            <a:ext cx="4461634" cy="3102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42542" y="3589637"/>
            <a:ext cx="4594553" cy="3130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creenshot 2023-01-02 at 9.24.35 PM.png" descr="Screenshot 2023-01-02 at 9.24.35 PM.png"/>
          <p:cNvPicPr>
            <a:picLocks noChangeAspect="1"/>
          </p:cNvPicPr>
          <p:nvPr/>
        </p:nvPicPr>
        <p:blipFill>
          <a:blip r:embed="rId2">
            <a:extLst/>
          </a:blip>
          <a:srcRect l="0" t="0" r="12717" b="0"/>
          <a:stretch>
            <a:fillRect/>
          </a:stretch>
        </p:blipFill>
        <p:spPr>
          <a:xfrm>
            <a:off x="3129809" y="146049"/>
            <a:ext cx="5921731" cy="2963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Screenshot 2023-01-02 at 9.24.46 PM.png" descr="Screenshot 2023-01-02 at 9.24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6400" y="3511272"/>
            <a:ext cx="6953175" cy="2963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/>
          <p:nvPr>
            <p:ph type="title"/>
          </p:nvPr>
        </p:nvSpPr>
        <p:spPr>
          <a:xfrm>
            <a:off x="838200" y="365123"/>
            <a:ext cx="10515600" cy="5594245"/>
          </a:xfrm>
          <a:prstGeom prst="rect">
            <a:avLst/>
          </a:prstGeom>
        </p:spPr>
        <p:txBody>
          <a:bodyPr/>
          <a:lstStyle/>
          <a:p>
            <a:pPr algn="ctr"/>
            <a:r>
              <a:t>Relational Novelty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creenshot 2022-12-27 at 3.44.17 PM.png" descr="Screenshot 2022-12-27 at 3.44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466" y="191391"/>
            <a:ext cx="4933055" cy="2904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Screenshot 2022-12-27 at 3.44.22 PM.png" descr="Screenshot 2022-12-27 at 3.44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0346" y="36992"/>
            <a:ext cx="5187820" cy="3213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2-12-27 at 3.44.34 PM.png" descr="Screenshot 2022-12-27 at 3.44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7002" y="3373961"/>
            <a:ext cx="4674508" cy="3050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shot 2022-12-27 at 3.44.28 PM.png" descr="Screenshot 2022-12-27 at 3.44.2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8740" y="3404348"/>
            <a:ext cx="4674507" cy="298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225" y="251668"/>
            <a:ext cx="4897713" cy="3338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2089" y="251668"/>
            <a:ext cx="4487457" cy="3095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1148" y="3590487"/>
            <a:ext cx="4174310" cy="2890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73141" y="3510793"/>
            <a:ext cx="4897712" cy="3290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862" y="358725"/>
            <a:ext cx="5187128" cy="3265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4392" y="272738"/>
            <a:ext cx="5280157" cy="3351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6379" y="3667642"/>
            <a:ext cx="4535583" cy="2831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50067" y="3667642"/>
            <a:ext cx="4791181" cy="3109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